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676" r:id="rId2"/>
  </p:sldMasterIdLst>
  <p:notesMasterIdLst>
    <p:notesMasterId r:id="rId21"/>
  </p:notesMasterIdLst>
  <p:handoutMasterIdLst>
    <p:handoutMasterId r:id="rId22"/>
  </p:handoutMasterIdLst>
  <p:sldIdLst>
    <p:sldId id="280" r:id="rId3"/>
    <p:sldId id="438" r:id="rId4"/>
    <p:sldId id="439" r:id="rId5"/>
    <p:sldId id="401" r:id="rId6"/>
    <p:sldId id="448" r:id="rId7"/>
    <p:sldId id="449" r:id="rId8"/>
    <p:sldId id="451" r:id="rId9"/>
    <p:sldId id="455" r:id="rId10"/>
    <p:sldId id="456" r:id="rId11"/>
    <p:sldId id="452" r:id="rId12"/>
    <p:sldId id="453" r:id="rId13"/>
    <p:sldId id="457" r:id="rId14"/>
    <p:sldId id="458" r:id="rId15"/>
    <p:sldId id="464" r:id="rId16"/>
    <p:sldId id="463" r:id="rId17"/>
    <p:sldId id="465" r:id="rId18"/>
    <p:sldId id="459" r:id="rId19"/>
    <p:sldId id="382" r:id="rId20"/>
  </p:sldIdLst>
  <p:sldSz cx="9906000" cy="6858000" type="A4"/>
  <p:notesSz cx="6797675" cy="9928225"/>
  <p:custShowLst>
    <p:custShow name="демонстрация 1" id="0">
      <p:sldLst/>
    </p:custShow>
    <p:custShow name="демонстрация 2" id="1">
      <p:sldLst/>
    </p:custShow>
    <p:custShow name="демонстрация 3" id="2">
      <p:sldLst/>
    </p:custShow>
    <p:custShow name="демонстрация 4" id="3">
      <p:sldLst/>
    </p:custShow>
    <p:custShow name="судостроение" id="4">
      <p:sldLst/>
    </p:custShow>
    <p:custShow name="грузоподъёмная техника" id="5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26"/>
    <p:penClr>
      <a:schemeClr val="tx1"/>
    </p:penClr>
  </p:showPr>
  <p:clrMru>
    <a:srgbClr val="0000FF"/>
    <a:srgbClr val="F6F4EA"/>
    <a:srgbClr val="00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756" autoAdjust="0"/>
  </p:normalViewPr>
  <p:slideViewPr>
    <p:cSldViewPr>
      <p:cViewPr varScale="1">
        <p:scale>
          <a:sx n="95" d="100"/>
          <a:sy n="95" d="100"/>
        </p:scale>
        <p:origin x="-114" y="-2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75" d="100"/>
          <a:sy n="75" d="100"/>
        </p:scale>
        <p:origin x="-2238" y="-132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846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846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39D637E-188C-44BD-8417-79F028C6B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0" y="8935879"/>
            <a:ext cx="6797675" cy="47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08089" y="8935879"/>
            <a:ext cx="4740275" cy="6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36" tIns="37867" rIns="75736" bIns="37867"/>
          <a:lstStyle/>
          <a:p>
            <a:pPr defTabSz="755650">
              <a:defRPr/>
            </a:pPr>
            <a:r>
              <a:rPr lang="ru-RU" sz="1200" b="1">
                <a:latin typeface="Times New Roman" pitchFamily="18" charset="0"/>
              </a:rPr>
              <a:t>Более подробную информацию вы можете получить по адресу:</a:t>
            </a:r>
            <a:endParaRPr lang="ru-RU" sz="1200" b="1">
              <a:solidFill>
                <a:srgbClr val="0000FF"/>
              </a:solidFill>
              <a:latin typeface="Times New Roman" pitchFamily="18" charset="0"/>
            </a:endParaRPr>
          </a:p>
          <a:p>
            <a:pPr defTabSz="755650">
              <a:defRPr/>
            </a:pPr>
            <a:r>
              <a:rPr lang="ru-RU" sz="1200" b="1">
                <a:solidFill>
                  <a:srgbClr val="0000FF"/>
                </a:solidFill>
                <a:latin typeface="Times New Roman" pitchFamily="18" charset="0"/>
              </a:rPr>
              <a:t>Россия, Амурская область, г. Благовещенск, ул. Пушкина, 189</a:t>
            </a:r>
          </a:p>
          <a:p>
            <a:pPr defTabSz="755650">
              <a:defRPr/>
            </a:pPr>
            <a:r>
              <a:rPr lang="ru-RU" sz="1200" b="1">
                <a:solidFill>
                  <a:srgbClr val="0000FF"/>
                </a:solidFill>
                <a:latin typeface="Times New Roman" pitchFamily="18" charset="0"/>
              </a:rPr>
              <a:t>Тел./факс (416-2) 52-69-09 </a:t>
            </a: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E-mail: harinvm@mail</a:t>
            </a:r>
            <a:r>
              <a:rPr lang="ru-RU" sz="1200" b="1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ru</a:t>
            </a:r>
            <a:endParaRPr lang="ru-RU" sz="1200" b="1">
              <a:solidFill>
                <a:srgbClr val="0000FF"/>
              </a:solidFill>
              <a:latin typeface="Times New Roman" pitchFamily="18" charset="0"/>
            </a:endParaRPr>
          </a:p>
          <a:p>
            <a:pPr algn="l" defTabSz="755650">
              <a:defRPr/>
            </a:pPr>
            <a:endParaRPr lang="ru-RU" sz="1200" b="1">
              <a:latin typeface="Times New Roman" pitchFamily="18" charset="0"/>
            </a:endParaRPr>
          </a:p>
          <a:p>
            <a:pPr defTabSz="755650">
              <a:defRPr/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sz="1200" b="1">
              <a:latin typeface="Times New Roman" pitchFamily="18" charset="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0" y="1084436"/>
            <a:ext cx="67976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9397" name="Picture 11" descr="Э За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217523"/>
            <a:ext cx="550862" cy="7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395539" y="0"/>
            <a:ext cx="4194175" cy="104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36" tIns="37867" rIns="75736" bIns="37867"/>
          <a:lstStyle/>
          <a:p>
            <a:pPr defTabSz="755650">
              <a:defRPr/>
            </a:pPr>
            <a:endParaRPr lang="ru-RU" sz="800" b="1">
              <a:latin typeface="Times New Roman" pitchFamily="18" charset="0"/>
            </a:endParaRPr>
          </a:p>
          <a:p>
            <a:pPr defTabSz="755650">
              <a:defRPr/>
            </a:pPr>
            <a:r>
              <a:rPr lang="ru-RU" sz="1200" b="1">
                <a:solidFill>
                  <a:srgbClr val="000080"/>
                </a:solidFill>
                <a:latin typeface="Times New Roman" pitchFamily="18" charset="0"/>
              </a:rPr>
              <a:t>РОССИЙСКАЯ  ФЕДЕРАЦИЯ</a:t>
            </a:r>
          </a:p>
          <a:p>
            <a:pPr defTabSz="755650">
              <a:defRPr/>
            </a:pPr>
            <a:r>
              <a:rPr lang="ru-RU" sz="1200" b="1">
                <a:solidFill>
                  <a:srgbClr val="000080"/>
                </a:solidFill>
                <a:latin typeface="Times New Roman" pitchFamily="18" charset="0"/>
              </a:rPr>
              <a:t>ЗАКРЫТОЕ   АКЦИОНЕРНОЕ  ОБЩЕСТВО</a:t>
            </a:r>
          </a:p>
          <a:p>
            <a:pPr defTabSz="755650">
              <a:defRPr/>
            </a:pPr>
            <a:r>
              <a:rPr lang="ru-RU" sz="1200" b="1">
                <a:solidFill>
                  <a:srgbClr val="000080"/>
                </a:solidFill>
                <a:latin typeface="Times New Roman" pitchFamily="18" charset="0"/>
              </a:rPr>
              <a:t>“МАШИНОСТРОИТЕЛЬ  АМУРСКОЙ  ОБЛАСТИ”</a:t>
            </a:r>
          </a:p>
          <a:p>
            <a:pPr defTabSz="755650">
              <a:defRPr/>
            </a:pPr>
            <a:r>
              <a:rPr lang="ru-RU" sz="1200" b="1">
                <a:solidFill>
                  <a:srgbClr val="000080"/>
                </a:solidFill>
                <a:latin typeface="Times New Roman" pitchFamily="18" charset="0"/>
              </a:rPr>
              <a:t>( ЗАО “АМУРОБЛМАШ”)</a:t>
            </a:r>
            <a:endParaRPr lang="ru-RU" sz="8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229777"/>
            <a:ext cx="5438775" cy="43869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dirty="0" smtClean="0"/>
              <a:t>	</a:t>
            </a:r>
            <a:r>
              <a:rPr lang="ru-RU" sz="1400" b="1" i="1" dirty="0" smtClean="0">
                <a:solidFill>
                  <a:srgbClr val="0000FF"/>
                </a:solidFill>
              </a:rPr>
              <a:t>В данной  презентации представлена продукция  ОАО «Судостроительный завод им. Октябрьской революции»</a:t>
            </a:r>
            <a:r>
              <a:rPr lang="ru-RU" sz="1400" b="1" i="1" dirty="0" smtClean="0"/>
              <a:t> охватывают широкий спектр продукции машиностроения по следующим направлениям:</a:t>
            </a:r>
          </a:p>
          <a:p>
            <a:pPr eaLnBrk="1" hangingPunct="1"/>
            <a:r>
              <a:rPr lang="ru-RU" b="1" dirty="0" smtClean="0"/>
              <a:t>Судостроение:</a:t>
            </a:r>
            <a:r>
              <a:rPr lang="ru-RU" dirty="0" smtClean="0"/>
              <a:t> морские промысловые суда, морские суда различного назначения, речные суда и </a:t>
            </a:r>
            <a:r>
              <a:rPr lang="ru-RU" dirty="0" err="1" smtClean="0"/>
              <a:t>плавсредства</a:t>
            </a:r>
            <a:r>
              <a:rPr lang="ru-RU" smtClean="0"/>
              <a:t>, кран, резервуары, цинковое покрытие крупногабаритных деталей, дошкольная и школьная мебель, купола собора.</a:t>
            </a:r>
          </a:p>
        </p:txBody>
      </p:sp>
      <p:sp>
        <p:nvSpPr>
          <p:cNvPr id="60419" name="Line 5"/>
          <p:cNvSpPr>
            <a:spLocks noChangeShapeType="1"/>
          </p:cNvSpPr>
          <p:nvPr/>
        </p:nvSpPr>
        <p:spPr bwMode="auto">
          <a:xfrm>
            <a:off x="0" y="8935879"/>
            <a:ext cx="6797675" cy="47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1208089" y="8935879"/>
            <a:ext cx="4740275" cy="6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36" tIns="37867" rIns="75736" bIns="37867"/>
          <a:lstStyle/>
          <a:p>
            <a:pPr defTabSz="755650"/>
            <a:r>
              <a:rPr lang="ru-RU" sz="1200" b="1">
                <a:latin typeface="Times New Roman" pitchFamily="18" charset="0"/>
              </a:rPr>
              <a:t>Более подробную информацию вы можете получить по адресу:</a:t>
            </a:r>
            <a:endParaRPr lang="ru-RU" sz="1200" b="1">
              <a:solidFill>
                <a:srgbClr val="0000FF"/>
              </a:solidFill>
              <a:latin typeface="Times New Roman" pitchFamily="18" charset="0"/>
            </a:endParaRPr>
          </a:p>
          <a:p>
            <a:pPr defTabSz="755650"/>
            <a:r>
              <a:rPr lang="ru-RU" sz="1200" b="1">
                <a:solidFill>
                  <a:srgbClr val="0000FF"/>
                </a:solidFill>
                <a:latin typeface="Times New Roman" pitchFamily="18" charset="0"/>
              </a:rPr>
              <a:t>Россия, Амурская область, г. Благовещенск, ул. Пушкина, 189</a:t>
            </a:r>
          </a:p>
          <a:p>
            <a:pPr defTabSz="755650"/>
            <a:r>
              <a:rPr lang="ru-RU" sz="1200" b="1">
                <a:solidFill>
                  <a:srgbClr val="0000FF"/>
                </a:solidFill>
                <a:latin typeface="Times New Roman" pitchFamily="18" charset="0"/>
              </a:rPr>
              <a:t>Тел./факс (416-2) 52-69-09 </a:t>
            </a: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E-mail: harinvm@mail</a:t>
            </a:r>
            <a:r>
              <a:rPr lang="ru-RU" sz="1200" b="1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ru</a:t>
            </a:r>
            <a:endParaRPr lang="ru-RU" sz="1200" b="1">
              <a:solidFill>
                <a:srgbClr val="0000FF"/>
              </a:solidFill>
              <a:latin typeface="Times New Roman" pitchFamily="18" charset="0"/>
            </a:endParaRPr>
          </a:p>
          <a:p>
            <a:pPr algn="l" defTabSz="755650"/>
            <a:endParaRPr lang="ru-RU" sz="1200" b="1">
              <a:latin typeface="Times New Roman" pitchFamily="18" charset="0"/>
            </a:endParaRPr>
          </a:p>
          <a:p>
            <a:pPr defTabSz="755650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sz="1200" b="1">
              <a:latin typeface="Times New Roman" pitchFamily="18" charset="0"/>
            </a:endParaRPr>
          </a:p>
        </p:txBody>
      </p:sp>
      <p:sp>
        <p:nvSpPr>
          <p:cNvPr id="60421" name="Line 7"/>
          <p:cNvSpPr>
            <a:spLocks noChangeShapeType="1"/>
          </p:cNvSpPr>
          <p:nvPr/>
        </p:nvSpPr>
        <p:spPr bwMode="auto">
          <a:xfrm>
            <a:off x="0" y="1084436"/>
            <a:ext cx="67976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0422" name="Picture 8" descr="Э За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217523"/>
            <a:ext cx="550862" cy="7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2395539" y="0"/>
            <a:ext cx="4194175" cy="104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36" tIns="37867" rIns="75736" bIns="37867"/>
          <a:lstStyle/>
          <a:p>
            <a:pPr defTabSz="755650"/>
            <a:endParaRPr lang="ru-RU" sz="800" b="1">
              <a:latin typeface="Times New Roman" pitchFamily="18" charset="0"/>
            </a:endParaRPr>
          </a:p>
          <a:p>
            <a:pPr defTabSz="755650"/>
            <a:r>
              <a:rPr lang="ru-RU" sz="1200" b="1">
                <a:solidFill>
                  <a:srgbClr val="000080"/>
                </a:solidFill>
                <a:latin typeface="Times New Roman" pitchFamily="18" charset="0"/>
              </a:rPr>
              <a:t>РОССИЙСКАЯ  ФЕДЕРАЦИЯ</a:t>
            </a:r>
          </a:p>
          <a:p>
            <a:pPr defTabSz="755650"/>
            <a:r>
              <a:rPr lang="ru-RU" sz="1200" b="1">
                <a:solidFill>
                  <a:srgbClr val="000080"/>
                </a:solidFill>
                <a:latin typeface="Times New Roman" pitchFamily="18" charset="0"/>
              </a:rPr>
              <a:t>ЗАКРЫТОЕ   АКЦИОНЕРНОЕ  ОБЩЕСТВО</a:t>
            </a:r>
          </a:p>
          <a:p>
            <a:pPr defTabSz="755650"/>
            <a:r>
              <a:rPr lang="ru-RU" sz="1200" b="1">
                <a:solidFill>
                  <a:srgbClr val="000080"/>
                </a:solidFill>
                <a:latin typeface="Times New Roman" pitchFamily="18" charset="0"/>
              </a:rPr>
              <a:t>“МАШИНОСТРОИТЕЛЬ  АМУРСКОЙ  ОБЛАСТИ”</a:t>
            </a:r>
          </a:p>
          <a:p>
            <a:pPr defTabSz="755650"/>
            <a:r>
              <a:rPr lang="ru-RU" sz="1200" b="1">
                <a:solidFill>
                  <a:srgbClr val="000080"/>
                </a:solidFill>
                <a:latin typeface="Times New Roman" pitchFamily="18" charset="0"/>
              </a:rPr>
              <a:t>( ЗАО “АМУРОБЛМАШ”)</a:t>
            </a:r>
            <a:endParaRPr lang="ru-RU" sz="800">
              <a:latin typeface="Times New Roman" pitchFamily="18" charset="0"/>
            </a:endParaRPr>
          </a:p>
        </p:txBody>
      </p:sp>
      <p:sp>
        <p:nvSpPr>
          <p:cNvPr id="60424" name="WordArt 10"/>
          <p:cNvSpPr>
            <a:spLocks noChangeArrowheads="1" noChangeShapeType="1" noTextEdit="1"/>
          </p:cNvSpPr>
          <p:nvPr/>
        </p:nvSpPr>
        <p:spPr bwMode="auto">
          <a:xfrm>
            <a:off x="452438" y="1644914"/>
            <a:ext cx="5967412" cy="22720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Добро пожаловать в 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ЗАО "Машиностроитель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Амурской области"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(ЗАО " Амуроблмаш")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09563" y="2803525"/>
            <a:ext cx="158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42950" y="1997075"/>
            <a:ext cx="8420100" cy="1431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8868-53E4-421F-9618-72DEB101E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2D2A2-6B07-4856-88A3-DC29CE5F0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7451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745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2A18-1946-4BFD-83E9-720138265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74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00A5-26AC-4225-917A-EA5AB1AA4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2FC1-CF09-4493-AD85-0744DCC4DC9D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5FD0-5A2F-4422-8784-C996E726B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CE45-7293-4B08-B94C-D69D37665AF3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2377-6703-4ED4-8FB1-783A1A4DE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919A-F08B-4C53-B40F-DD00C1386E72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4FF3-0618-40FC-AA1E-337FD274D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21C2-E357-451C-A548-74400F88AFD3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2E6B-9C17-4AB0-ADFB-02CE79F6F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4FD6-EA5B-4F58-9B70-C91941309FD2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A975-2633-40FD-BF4D-E05D5DB50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98A5-9270-4A19-9A23-347DB746EF4A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A436-3A17-4F2E-8020-050B03796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09A7-EDFD-444B-ABC7-217CAF1C646E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2CC6-A5E2-4284-AF27-F20B6BF92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72F41-7209-458B-A1FB-D2ED16330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8F63-5E77-40EA-9F01-CFAD08B8EA9B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B1BA-1D3B-4BD0-B5A0-9E5BC0CA8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F4C1-24BB-4CFA-BFCC-BD788B804753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69F8-F8CF-49B8-A688-646892E6F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7AA0-E7F6-4DD7-B5BB-0986C2EA91D3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FDE5-6143-477B-B4CA-111F1D4D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291C-4889-4534-8DFE-4C9410B49687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3EDD-FAEA-45E5-A7E7-CC9F8810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F285-A1B7-4454-9B41-C0978293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05000"/>
            <a:ext cx="4381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4381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EA50-2CC8-45DE-A62E-DAF4E6559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95DB2-67D2-4EED-BE7E-0C8E23BFF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B057-72CF-4E7A-9E52-EEFB17D0C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81FC-8C29-44AD-9118-AA97F9898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E2B5C-FA1B-4F79-B046-94C80FD88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A2BF-17BC-4E93-8808-72A515A3E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050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0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B24B3FA-ECCE-4D2D-9723-C4D851BB7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294" name="Picture 8" descr="badge"/>
          <p:cNvPicPr>
            <a:picLocks noChangeAspect="1" noChangeArrowheads="1"/>
          </p:cNvPicPr>
          <p:nvPr/>
        </p:nvPicPr>
        <p:blipFill>
          <a:blip r:embed="rId15" cstate="print">
            <a:lum bright="18000"/>
          </a:blip>
          <a:srcRect/>
          <a:stretch>
            <a:fillRect/>
          </a:stretch>
        </p:blipFill>
        <p:spPr bwMode="auto">
          <a:xfrm>
            <a:off x="273050" y="260350"/>
            <a:ext cx="12382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badge"/>
          <p:cNvPicPr>
            <a:picLocks noChangeAspect="1" noChangeArrowheads="1"/>
          </p:cNvPicPr>
          <p:nvPr/>
        </p:nvPicPr>
        <p:blipFill>
          <a:blip r:embed="rId15" cstate="print">
            <a:lum bright="18000"/>
          </a:blip>
          <a:srcRect/>
          <a:stretch>
            <a:fillRect/>
          </a:stretch>
        </p:blipFill>
        <p:spPr bwMode="auto">
          <a:xfrm>
            <a:off x="273050" y="260350"/>
            <a:ext cx="12382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39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</p:sldLayoutIdLst>
  <p:transition spd="slow" advTm="6000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47BB60-DEAC-4D12-99B7-85A3C86686F9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D27432-D26E-43B8-A35B-65200BA12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nelma2009@yandex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стелла отредактированная.jpg"/>
          <p:cNvPicPr>
            <a:picLocks noChangeAspect="1" noChangeArrowheads="1"/>
          </p:cNvPicPr>
          <p:nvPr/>
        </p:nvPicPr>
        <p:blipFill>
          <a:blip r:embed="rId3" cstate="print"/>
          <a:srcRect r="9567"/>
          <a:stretch>
            <a:fillRect/>
          </a:stretch>
        </p:blipFill>
        <p:spPr bwMode="auto">
          <a:xfrm>
            <a:off x="0" y="-285776"/>
            <a:ext cx="99187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1046"/>
          <p:cNvSpPr>
            <a:spLocks noChangeArrowheads="1" noChangeShapeType="1" noTextEdit="1"/>
          </p:cNvSpPr>
          <p:nvPr/>
        </p:nvSpPr>
        <p:spPr bwMode="auto">
          <a:xfrm>
            <a:off x="1523976" y="142852"/>
            <a:ext cx="8143932" cy="5072098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1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ОАО  «Судостроительный завод</a:t>
            </a:r>
            <a:endParaRPr lang="ru-RU" sz="1800" b="1" dirty="0">
              <a:latin typeface="Arial Narrow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им. Октябрьской </a:t>
            </a:r>
            <a:r>
              <a:rPr lang="ru-RU" sz="1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Times New Roman" pitchFamily="18" charset="0"/>
              </a:rPr>
              <a:t>революции»</a:t>
            </a:r>
          </a:p>
          <a:p>
            <a:pPr>
              <a:defRPr/>
            </a:pPr>
            <a:endParaRPr lang="ru-RU" sz="14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14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модернизированного</a:t>
            </a:r>
          </a:p>
          <a:p>
            <a:pPr>
              <a:defRPr/>
            </a:pPr>
            <a:r>
              <a:rPr lang="ru-RU" sz="1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малого рыболовного сейнера</a:t>
            </a:r>
          </a:p>
          <a:p>
            <a:pPr>
              <a:defRPr/>
            </a:pPr>
            <a:r>
              <a:rPr lang="ru-RU" sz="1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1338 </a:t>
            </a:r>
          </a:p>
          <a:p>
            <a:pPr>
              <a:defRPr/>
            </a:pPr>
            <a:r>
              <a:rPr lang="ru-RU" sz="1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(универсальное рыболовное судно)</a:t>
            </a:r>
          </a:p>
          <a:p>
            <a:pPr>
              <a:defRPr/>
            </a:pPr>
            <a:endParaRPr lang="ru-RU" sz="2000" b="1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9220" name="Text Box 1050"/>
          <p:cNvSpPr txBox="1">
            <a:spLocks noChangeArrowheads="1"/>
          </p:cNvSpPr>
          <p:nvPr/>
        </p:nvSpPr>
        <p:spPr bwMode="auto">
          <a:xfrm>
            <a:off x="2865438" y="5300663"/>
            <a:ext cx="48529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endParaRPr lang="en-US" sz="18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r>
              <a:rPr lang="ru-RU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г. Благовещенск</a:t>
            </a:r>
            <a:endParaRPr lang="ru-RU" sz="3200" b="1" dirty="0"/>
          </a:p>
          <a:p>
            <a:pPr>
              <a:defRPr/>
            </a:pPr>
            <a:endParaRPr lang="ru-RU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221" name="Picture 8" descr="знак сер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00000"/>
          </a:blip>
          <a:srcRect/>
          <a:stretch>
            <a:fillRect/>
          </a:stretch>
        </p:blipFill>
        <p:spPr bwMode="auto">
          <a:xfrm>
            <a:off x="111125" y="57150"/>
            <a:ext cx="142716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softEdge rad="12700"/>
          </a:effectLst>
        </p:spPr>
      </p:pic>
    </p:spTree>
  </p:cSld>
  <p:clrMapOvr>
    <a:masterClrMapping/>
  </p:clrMapOvr>
  <p:transition spd="slow" advTm="9553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0" y="1"/>
            <a:ext cx="9906000" cy="785793"/>
          </a:xfrm>
        </p:spPr>
        <p:txBody>
          <a:bodyPr/>
          <a:lstStyle/>
          <a:p>
            <a:pPr algn="ctr"/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Лебёдка гидравлическая 2ЛГТрС-1,2/1,9</a:t>
            </a:r>
            <a:b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пр. 1338 МРС</a:t>
            </a:r>
            <a:endParaRPr lang="ru-RU" sz="2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07" y="785795"/>
            <a:ext cx="900118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0" y="122357"/>
            <a:ext cx="9906000" cy="714355"/>
          </a:xfrm>
        </p:spPr>
        <p:txBody>
          <a:bodyPr/>
          <a:lstStyle/>
          <a:p>
            <a:pPr algn="ctr"/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Лебёдки гидравлические 2хЛГС-1,2 </a:t>
            </a:r>
            <a:b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пр. 1338 МРС</a:t>
            </a:r>
            <a:endParaRPr lang="ru-RU" sz="2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2" y="810874"/>
            <a:ext cx="869000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906000" cy="1142984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Сравнительные характеристики МРС проекта 1338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238092" y="571480"/>
            <a:ext cx="9429816" cy="6143668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0968" y="640080"/>
          <a:ext cx="9215502" cy="6035040"/>
        </p:xfrm>
        <a:graphic>
          <a:graphicData uri="http://schemas.openxmlformats.org/drawingml/2006/table">
            <a:tbl>
              <a:tblPr/>
              <a:tblGrid>
                <a:gridCol w="357190"/>
                <a:gridCol w="2928958"/>
                <a:gridCol w="3071834"/>
                <a:gridCol w="2857520"/>
              </a:tblGrid>
              <a:tr h="1156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Наименование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Малый рыболовный сейнер (МРС) 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150л.с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239л.с.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Длина: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-наибольшая, м.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21,94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23,14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между перпендикулярами (расчётная),м.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19,20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20,40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Ширина наибольшая, м.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6,00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6,00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Осадка по ЛГМ, м.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1,64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1,70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Водоизмещение порожнём, т.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70,00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75,9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Объём грузового трюма, м³.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24,98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35,90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Запас топлива, т.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6,52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8,50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Экипаж, чел.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Скорость, уз.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10,2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Главный двигатель: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6ЧСП 15/18 – 150л.с.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WD615C22 – 239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,3л.с.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Дизель-генератор,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квт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29,4 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 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Автономность плавания по топливу,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Удаление от места убежища, миль.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Промысловые механизмы: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неводовыборочная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 машина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типа «Нельма»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типа «Нельма»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лебёдки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ЛДС-1 сейнерная,  механический привод от ГД, тяговые усилия: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на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турачках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2х0,8т.;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на клиновидных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дисках – 2х0,6т.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2хЛГС-1,2, сейнерная, гидравлический привод с автономным управлением лебёдками, тяговые усилия: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на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турачках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2х2,0т.;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на клиновидных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дисках – 2х1,2т.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ЛДТрС-1М, тралово-сейнерная, механический привод от ГД, тяговые усилия: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на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турачках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2х0,8т.;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на клиновидных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дисках – 2х0,6т.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2ЛГТрС-1,2/1,9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тралово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сейнерная, гидравлический привод с автономным управлением лебёдками, усилия: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на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турачках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2х2,0т.;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на клиновидных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дисках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 2х1,2т.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Виды лова: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Снюрревод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ставные невода, кошельковый невод, трал, близнецовый лов. Сейнер может оборудован  донными ловушками для лова краба, донным ярусом и другими разрешёнными видами лова.</a:t>
                      </a:r>
                    </a:p>
                  </a:txBody>
                  <a:tcPr marL="47298" marR="47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6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0" y="44624"/>
            <a:ext cx="9906000" cy="428627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Преимущества модернизированного сейнера пр. 1338</a:t>
            </a:r>
            <a:endParaRPr lang="ru-RU" sz="2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80968" y="571480"/>
            <a:ext cx="9144064" cy="6286520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Модернизированный рыболовный сейнер проекта 1338 за счёт увеличения: 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-мощности главного двигателя до 239 л.с.; 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-скорости хода более 10 узлов;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- объёма рыбного трюма до 35,9 куб.м.;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-  в 2-а раза тяговых усилий на клиновидных дисках до 1,2 т. и на </a:t>
            </a:r>
            <a:r>
              <a:rPr lang="ru-RU" sz="1600" dirty="0" err="1" smtClean="0">
                <a:solidFill>
                  <a:schemeClr val="bg2"/>
                </a:solidFill>
                <a:effectLst/>
              </a:rPr>
              <a:t>турачках</a:t>
            </a:r>
            <a:r>
              <a:rPr lang="ru-RU" sz="1600" dirty="0" smtClean="0">
                <a:solidFill>
                  <a:schemeClr val="bg2"/>
                </a:solidFill>
                <a:effectLst/>
              </a:rPr>
              <a:t> до 2,0т.;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- автономного управления лебёдками,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 Уменьшилось :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- время на промысловые операции;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- время на доставку улова до места сдачи улова; 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Увеличились: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- объём доставляемого  улова за один рейс;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- количество рейсов.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   Анализируя количество добытой рыбы сырца (наваги) 11 сейнерами в период января 2013г., семью МРС-150 и четырьмя модернизированными сейнерами проекта 1338, где сейнера  работали в равных условиях, добыча рыбы распределилась следующим порядком: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- 7 сейнеров МРС-150 добыли – 1341,541т.;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/>
              </a:rPr>
              <a:t>- 4 модернизированных сейнера пр.1338 добыли – 1304,020т. 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effectLst/>
              </a:rPr>
              <a:t>Вылов на один модернизированный сейнер проекта 1338 по сравнению с МРС-150 в 1,7 раз больше, чем МРС с двигателем 150л.с. Из расчётов видно, что  модернизированные сейнера проекта 1338 более рентабельны, чем МРС-150. Четыре модернизированных сейнера добыли рыбы почти столько, сколько   семь МРС-150.</a:t>
            </a:r>
          </a:p>
          <a:p>
            <a:pPr algn="just"/>
            <a:endParaRPr lang="ru-RU" sz="1600" dirty="0" smtClean="0"/>
          </a:p>
          <a:p>
            <a:pPr algn="just">
              <a:buFontTx/>
              <a:buChar char="-"/>
            </a:pPr>
            <a:endParaRPr lang="ru-RU" sz="1800" dirty="0"/>
          </a:p>
        </p:txBody>
      </p:sp>
    </p:spTree>
  </p:cSld>
  <p:clrMapOvr>
    <a:masterClrMapping/>
  </p:clrMapOvr>
  <p:transition spd="slow" advTm="600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742950" y="214291"/>
            <a:ext cx="8420100" cy="785817"/>
          </a:xfrm>
        </p:spPr>
        <p:txBody>
          <a:bodyPr/>
          <a:lstStyle/>
          <a:p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Отзывы рыбодобывающих предприятий</a:t>
            </a:r>
            <a:b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 модернизированном сейнере пр. 1338</a:t>
            </a:r>
            <a:endParaRPr lang="ru-RU" sz="2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02" y="1142984"/>
            <a:ext cx="304667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2" y="1142984"/>
            <a:ext cx="306294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12" y="1142984"/>
            <a:ext cx="305586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44488" y="500042"/>
            <a:ext cx="9215502" cy="607223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effectLst/>
              </a:rPr>
              <a:t>Сдерживающими 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факторами заказа модернизированных малых рыболовных сейнеров </a:t>
            </a:r>
            <a:r>
              <a:rPr lang="ru-RU" sz="2000" dirty="0" err="1" smtClean="0">
                <a:solidFill>
                  <a:srgbClr val="C00000"/>
                </a:solidFill>
                <a:effectLst/>
              </a:rPr>
              <a:t>новостроя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 рыбаками являются отсутствие инвестиционных квот («квоты под киль») и экономическая нагрузка  при строительстве судов по сравнению с отремонтированными судами. </a:t>
            </a:r>
          </a:p>
          <a:p>
            <a:pPr algn="just"/>
            <a:endParaRPr lang="ru-RU" sz="2000" dirty="0" smtClean="0">
              <a:solidFill>
                <a:srgbClr val="C00000"/>
              </a:solidFill>
              <a:effectLst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effectLst/>
              </a:rPr>
              <a:t>С целью обновления рыбодобывающего флота для прибрежного рыболовства, развития гражданского судостроения в ДВФО, в частности и на нашем заводе, снижения экономической нагрузки на рыбодобывающие предприятия при строительстве МРС, сдерживания роста цен на рыбную продукцию на потребительском рынке предлагаем включить наши предложения в одну из программ и разработать удобный для 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рыбацкого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сообщества 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механизм реализации программ.</a:t>
            </a:r>
          </a:p>
          <a:p>
            <a:pPr algn="just"/>
            <a:endParaRPr lang="ru-RU" sz="2000" dirty="0" smtClean="0">
              <a:solidFill>
                <a:srgbClr val="C00000"/>
              </a:solidFill>
              <a:effectLst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effectLst/>
              </a:rPr>
              <a:t>Мощности ОАО «Судостроительный завод им. Октябрьской революции»  позволяют выпускать сейнера до 9 единиц в год с нарастающей перспективой до 15 единиц в год, что позволит  в кротчайшие сроки обновить рыбодобывающий флот для прибрежного рыболовства.</a:t>
            </a:r>
            <a:endParaRPr lang="ru-RU" sz="2000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spd="slow" advTm="600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Информацилнная таблица строительства рыболовных суд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575" y="-242888"/>
            <a:ext cx="10472738" cy="73453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742950" y="1"/>
            <a:ext cx="8420100" cy="928669"/>
          </a:xfrm>
        </p:spPr>
        <p:txBody>
          <a:bodyPr/>
          <a:lstStyle/>
          <a:p>
            <a:pPr algn="ctr">
              <a:lnSpc>
                <a:spcPts val="1500"/>
              </a:lnSpc>
            </a:pPr>
            <a:r>
              <a:rPr lang="ru-RU" sz="2400" dirty="0" smtClean="0"/>
              <a:t>Предложения завода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1400" dirty="0" smtClean="0"/>
              <a:t>по снижению ценовой нагрузки на рыбодобывающие предприятия при строительстве модернизированных малых рыболовных сейнеров проекта 1338 для прибрежного рыболовства  </a:t>
            </a:r>
            <a:endParaRPr lang="ru-RU" sz="1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09530" y="1071546"/>
            <a:ext cx="9429816" cy="5572164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chemeClr val="tx2"/>
                </a:solidFill>
              </a:rPr>
              <a:t>Для снижения ценовой нагрузки  строительства рыбопромысловых судов для прибрежного рыболовства при обновлении прибрежного рыболовного флота, предлагаем  региональным органам исполнительной власти в области рыболовства с участием  отраслевых союзов через заинтересованные федеральные органы исполнительной власти представить в Правительство  РФ следующие предложения в том числе и по оказанию государственной поддержки при строительстве малотоннажных рыбопромысловых судов для прибрежного рыболовства: </a:t>
            </a:r>
          </a:p>
          <a:p>
            <a:pPr marL="342900" indent="-342900" algn="l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1.    Обеспечение инвестиционными квотами малотоннажных рыболовных судов строящихся для прибрежного рыболовства (включить в постановление Правительства РФ от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25 мая 2017г. № 633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малые рыболовные суда для прибрежного рыболовства длинной не менее 20 метра и валовой вместимостью не менее 60 регистровых тонн);</a:t>
            </a:r>
          </a:p>
          <a:p>
            <a:pPr marL="342900" indent="-342900" algn="l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2.   Частичная компенсация капитальных вложений рыбодобывающим предприятиям при строительстве рыболовных судов для прибрежного рыболовства на отечественных судостроительных предприятиях, хотя бы на начальном этапе обновления флота; </a:t>
            </a:r>
          </a:p>
          <a:p>
            <a:pPr marL="342900" indent="-342900" algn="l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3.    Возмещение НДС  рыболовецким предприятиям при покупке рыболовных судов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новостроя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построенных на отечественных верфях;</a:t>
            </a:r>
          </a:p>
          <a:p>
            <a:pPr marL="342900" indent="-342900" algn="l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4.   Создание общероссийской лизинговой компании на условиях Федерального лизинга с условиями приемлемыми рыбодобывающим предприятиям, со сроком лизинга до 10 лет, авансовым платежом до 10%, годовым удорожанием, 3-5% и компенсацией авансового платежа;</a:t>
            </a:r>
          </a:p>
          <a:p>
            <a:pPr marL="342900" indent="-342900" algn="l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5.    Компенсация затрат  рыбодобывающим предприятиям на доставку малых рыболовных судов; </a:t>
            </a:r>
          </a:p>
          <a:p>
            <a:pPr marL="342900" indent="-342900" algn="l"/>
            <a:r>
              <a:rPr lang="ru-RU" sz="1400" dirty="0" smtClean="0">
                <a:effectLst/>
              </a:rPr>
              <a:t>Разработать механизм:</a:t>
            </a:r>
          </a:p>
          <a:p>
            <a:pPr marL="342900" indent="-342900" algn="l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1.    «Утилизационных грантов» при обновлении флота для прибрежного рыболовства;</a:t>
            </a:r>
            <a:r>
              <a:rPr lang="ru-RU" sz="1400" dirty="0" smtClean="0">
                <a:effectLst/>
              </a:rPr>
              <a:t> </a:t>
            </a:r>
          </a:p>
          <a:p>
            <a:pPr marL="342900" indent="-342900" algn="l"/>
            <a:r>
              <a:rPr lang="ru-RU" sz="1400" dirty="0" smtClean="0">
                <a:solidFill>
                  <a:srgbClr val="0000FF"/>
                </a:solidFill>
                <a:effectLst/>
              </a:rPr>
              <a:t>2.</a:t>
            </a:r>
            <a:r>
              <a:rPr lang="ru-RU" sz="1400" dirty="0" smtClean="0">
                <a:effectLst/>
              </a:rPr>
              <a:t>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Увеличения квот добычи ВБР на 20% при сдаче улова на береговые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рыбоперерабатывающие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предприятия.</a:t>
            </a:r>
            <a:endParaRPr lang="ru-RU" sz="1400" dirty="0" smtClean="0">
              <a:effectLst/>
            </a:endParaRPr>
          </a:p>
          <a:p>
            <a:pPr marL="342900" indent="-342900" algn="l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  </a:t>
            </a:r>
          </a:p>
          <a:p>
            <a:pPr marL="342900" indent="-342900" algn="l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 algn="l"/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l"/>
            <a:endParaRPr lang="ru-RU" sz="1400" dirty="0"/>
          </a:p>
        </p:txBody>
      </p:sp>
    </p:spTree>
  </p:cSld>
  <p:clrMapOvr>
    <a:masterClrMapping/>
  </p:clrMapOvr>
  <p:transition spd="slow" advTm="6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Прямоугольник 2"/>
          <p:cNvSpPr>
            <a:spLocks noChangeArrowheads="1"/>
          </p:cNvSpPr>
          <p:nvPr/>
        </p:nvSpPr>
        <p:spPr bwMode="auto">
          <a:xfrm>
            <a:off x="530101" y="-27384"/>
            <a:ext cx="8815387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600" u="sng" dirty="0" smtClean="0">
              <a:solidFill>
                <a:srgbClr val="0000FF"/>
              </a:solidFill>
            </a:endParaRPr>
          </a:p>
          <a:p>
            <a:endParaRPr lang="ru-RU" sz="1600" u="sng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6000" u="sng" dirty="0" smtClean="0">
                <a:solidFill>
                  <a:srgbClr val="0000FF"/>
                </a:solidFill>
              </a:rPr>
              <a:t>Спасибо за внимание</a:t>
            </a:r>
          </a:p>
          <a:p>
            <a:pPr>
              <a:lnSpc>
                <a:spcPct val="150000"/>
              </a:lnSpc>
            </a:pPr>
            <a:endParaRPr lang="ru-RU" sz="1600" u="sng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ru-RU" sz="1600" u="sng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u="sng" dirty="0" smtClean="0">
                <a:solidFill>
                  <a:srgbClr val="0000FF"/>
                </a:solidFill>
              </a:rPr>
              <a:t>Наш </a:t>
            </a:r>
            <a:r>
              <a:rPr lang="ru-RU" sz="1600" u="sng" dirty="0">
                <a:solidFill>
                  <a:srgbClr val="0000FF"/>
                </a:solidFill>
              </a:rPr>
              <a:t>адрес: </a:t>
            </a:r>
          </a:p>
          <a:p>
            <a:pPr>
              <a:lnSpc>
                <a:spcPct val="150000"/>
              </a:lnSpc>
            </a:pPr>
            <a:r>
              <a:rPr lang="ru-RU" sz="1600" u="sng" dirty="0">
                <a:solidFill>
                  <a:srgbClr val="0000FF"/>
                </a:solidFill>
              </a:rPr>
              <a:t>675003, Россия, Амурская область</a:t>
            </a:r>
            <a:r>
              <a:rPr lang="ru-RU" sz="1600" u="sng" dirty="0" smtClean="0">
                <a:solidFill>
                  <a:srgbClr val="0000FF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600" u="sng" dirty="0" smtClean="0">
                <a:solidFill>
                  <a:srgbClr val="0000FF"/>
                </a:solidFill>
              </a:rPr>
              <a:t>г.Благовещенск</a:t>
            </a:r>
            <a:r>
              <a:rPr lang="ru-RU" sz="1600" u="sng" dirty="0">
                <a:solidFill>
                  <a:srgbClr val="0000FF"/>
                </a:solidFill>
              </a:rPr>
              <a:t>, ул. Пушкина,189.</a:t>
            </a:r>
          </a:p>
          <a:p>
            <a:pPr>
              <a:lnSpc>
                <a:spcPct val="150000"/>
              </a:lnSpc>
            </a:pPr>
            <a:r>
              <a:rPr lang="ru-RU" sz="1600" u="sng" dirty="0">
                <a:solidFill>
                  <a:srgbClr val="0000FF"/>
                </a:solidFill>
              </a:rPr>
              <a:t>т/</a:t>
            </a:r>
            <a:r>
              <a:rPr lang="ru-RU" sz="1600" u="sng" dirty="0" err="1">
                <a:solidFill>
                  <a:srgbClr val="0000FF"/>
                </a:solidFill>
              </a:rPr>
              <a:t>ф</a:t>
            </a:r>
            <a:r>
              <a:rPr lang="ru-RU" sz="1600" u="sng" dirty="0">
                <a:solidFill>
                  <a:srgbClr val="0000FF"/>
                </a:solidFill>
              </a:rPr>
              <a:t> </a:t>
            </a:r>
            <a:r>
              <a:rPr lang="ru-RU" sz="1600" u="sng" dirty="0" smtClean="0">
                <a:solidFill>
                  <a:srgbClr val="0000FF"/>
                </a:solidFill>
              </a:rPr>
              <a:t>8(4162) 233-400</a:t>
            </a:r>
            <a:r>
              <a:rPr lang="ru-RU" sz="1600" u="sng" dirty="0">
                <a:solidFill>
                  <a:srgbClr val="0000FF"/>
                </a:solidFill>
              </a:rPr>
              <a:t>, т/</a:t>
            </a:r>
            <a:r>
              <a:rPr lang="ru-RU" sz="1600" u="sng" dirty="0" err="1">
                <a:solidFill>
                  <a:srgbClr val="0000FF"/>
                </a:solidFill>
              </a:rPr>
              <a:t>ф</a:t>
            </a:r>
            <a:r>
              <a:rPr lang="ru-RU" sz="1600" u="sng" dirty="0">
                <a:solidFill>
                  <a:srgbClr val="0000FF"/>
                </a:solidFill>
              </a:rPr>
              <a:t> </a:t>
            </a:r>
            <a:r>
              <a:rPr lang="ru-RU" sz="1600" u="sng" dirty="0" smtClean="0">
                <a:solidFill>
                  <a:srgbClr val="0000FF"/>
                </a:solidFill>
              </a:rPr>
              <a:t>8(4162</a:t>
            </a:r>
            <a:r>
              <a:rPr lang="ru-RU" sz="1600" u="sng" dirty="0">
                <a:solidFill>
                  <a:srgbClr val="0000FF"/>
                </a:solidFill>
              </a:rPr>
              <a:t>) 523-609</a:t>
            </a:r>
          </a:p>
          <a:p>
            <a:pPr>
              <a:lnSpc>
                <a:spcPct val="150000"/>
              </a:lnSpc>
            </a:pPr>
            <a:r>
              <a:rPr lang="en-US" sz="1600" u="sng" dirty="0">
                <a:solidFill>
                  <a:srgbClr val="0000FF"/>
                </a:solidFill>
              </a:rPr>
              <a:t>E-mail: </a:t>
            </a:r>
            <a:r>
              <a:rPr lang="en-US" sz="1600" u="sng" dirty="0" err="1">
                <a:solidFill>
                  <a:srgbClr val="002060"/>
                </a:solidFill>
                <a:hlinkClick r:id="rId2"/>
              </a:rPr>
              <a:t>nelma</a:t>
            </a:r>
            <a:r>
              <a:rPr lang="ru-RU" sz="1600" u="sng" dirty="0">
                <a:solidFill>
                  <a:srgbClr val="002060"/>
                </a:solidFill>
                <a:hlinkClick r:id="rId2"/>
              </a:rPr>
              <a:t>-</a:t>
            </a:r>
            <a:r>
              <a:rPr lang="en-US" sz="1600" u="sng" dirty="0" smtClean="0">
                <a:solidFill>
                  <a:srgbClr val="002060"/>
                </a:solidFill>
                <a:hlinkClick r:id="rId2"/>
              </a:rPr>
              <a:t>market1@yandex.ru</a:t>
            </a:r>
            <a:endParaRPr lang="en-US" sz="1600" u="sng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u="sng" dirty="0">
                <a:solidFill>
                  <a:srgbClr val="0000FF"/>
                </a:solidFill>
              </a:rPr>
              <a:t>http://</a:t>
            </a:r>
            <a:r>
              <a:rPr lang="en-US" sz="1600" u="sng" dirty="0" smtClean="0">
                <a:solidFill>
                  <a:srgbClr val="0000FF"/>
                </a:solidFill>
              </a:rPr>
              <a:t>www.amurnelma.ru</a:t>
            </a:r>
            <a:endParaRPr lang="ru-RU" sz="2400" b="1" i="1" dirty="0">
              <a:solidFill>
                <a:schemeClr val="bg2"/>
              </a:solidFill>
              <a:latin typeface="Tahoma" pitchFamily="34" charset="0"/>
            </a:endParaRPr>
          </a:p>
          <a:p>
            <a:pPr eaLnBrk="1" hangingPunct="1">
              <a:lnSpc>
                <a:spcPct val="200000"/>
              </a:lnSpc>
            </a:pPr>
            <a:endParaRPr lang="ru-RU" sz="2400" b="1" i="1" dirty="0">
              <a:solidFill>
                <a:schemeClr val="bg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 advTm="1374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142875"/>
            <a:ext cx="990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"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Судостроительный завод имени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Октябрьской революции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"</a:t>
            </a:r>
            <a:endParaRPr lang="ru-RU" sz="2800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81000" y="571479"/>
            <a:ext cx="921543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Завод </a:t>
            </a:r>
            <a:r>
              <a:rPr lang="ru-RU" sz="2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является  основным  поставщиком  малых  рыболовных   сейнеров </a:t>
            </a:r>
            <a:r>
              <a:rPr lang="ru-RU" sz="2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рыбакам  Дальневосточного  региона</a:t>
            </a: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. </a:t>
            </a:r>
            <a:endParaRPr lang="ru-RU" sz="1400" dirty="0" smtClean="0">
              <a:solidFill>
                <a:srgbClr val="0A0AFF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</a:p>
          <a:p>
            <a:pPr algn="just">
              <a:defRPr/>
            </a:pPr>
            <a:endParaRPr lang="ru-RU" sz="1400" dirty="0" smtClean="0">
              <a:solidFill>
                <a:srgbClr val="0A0AFF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</a:t>
            </a:r>
          </a:p>
          <a:p>
            <a:pPr algn="just">
              <a:defRPr/>
            </a:pPr>
            <a:endParaRPr lang="ru-RU" sz="1400" dirty="0" smtClean="0">
              <a:solidFill>
                <a:srgbClr val="0A0AFF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Со </a:t>
            </a: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стапелей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завода   начинают   путь   </a:t>
            </a: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рыболовные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сейнеры</a:t>
            </a: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, 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средние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добывающие  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суда</a:t>
            </a: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вспомогательные    суда   для   </a:t>
            </a: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ВМФ, 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речные   суда 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катера. Наши суда можно </a:t>
            </a: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встретить 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во </a:t>
            </a: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всех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Дальневосточных   </a:t>
            </a: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портах. </a:t>
            </a:r>
            <a:r>
              <a:rPr lang="ru-RU" sz="1400" b="1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A0AFF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Завод   </a:t>
            </a: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и  сегодня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, готов  продолжить   традиции,  строить   современные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малотоннажные   </a:t>
            </a: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и   средне-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тоннажные       суда  различного  назначения 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для 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рыбацкого сообщества. </a:t>
            </a:r>
            <a:endParaRPr lang="ru-RU" sz="1400" dirty="0">
              <a:solidFill>
                <a:srgbClr val="0A0AFF"/>
              </a:solidFill>
            </a:endParaRPr>
          </a:p>
          <a:p>
            <a:pPr algn="just">
              <a:defRPr/>
            </a:pPr>
            <a:r>
              <a:rPr lang="ru-RU" sz="1400" dirty="0">
                <a:solidFill>
                  <a:srgbClr val="0A0AFF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</a:t>
            </a:r>
            <a:endParaRPr lang="ru-RU" sz="1400" dirty="0">
              <a:solidFill>
                <a:srgbClr val="0A0AFF"/>
              </a:solidFill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24"/>
            <a:ext cx="990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625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2903" y="116632"/>
            <a:ext cx="9572625" cy="6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sz="2000" dirty="0">
                <a:solidFill>
                  <a:srgbClr val="0A0AFF"/>
                </a:solidFill>
              </a:rPr>
              <a:t>		          </a:t>
            </a:r>
          </a:p>
          <a:p>
            <a:pPr algn="l"/>
            <a:r>
              <a:rPr lang="ru-RU" sz="1800" dirty="0">
                <a:solidFill>
                  <a:srgbClr val="0A0AFF"/>
                </a:solidFill>
                <a:latin typeface="Calibri" pitchFamily="34" charset="0"/>
              </a:rPr>
              <a:t>                                                 </a:t>
            </a:r>
            <a:r>
              <a:rPr lang="ru-RU" sz="1800" dirty="0" smtClean="0">
                <a:solidFill>
                  <a:srgbClr val="0A0AFF"/>
                </a:solidFill>
                <a:latin typeface="Calibri" pitchFamily="34" charset="0"/>
              </a:rPr>
              <a:t>                    </a:t>
            </a:r>
          </a:p>
          <a:p>
            <a:pPr algn="l"/>
            <a:r>
              <a:rPr lang="ru-RU" sz="1800" dirty="0" smtClean="0">
                <a:solidFill>
                  <a:srgbClr val="0A0AFF"/>
                </a:solidFill>
                <a:latin typeface="Calibri" pitchFamily="34" charset="0"/>
              </a:rPr>
              <a:t>                                                                    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История   </a:t>
            </a:r>
            <a:r>
              <a:rPr lang="ru-RU" sz="1700" dirty="0">
                <a:solidFill>
                  <a:srgbClr val="0A0AFF"/>
                </a:solidFill>
                <a:latin typeface="Calibri" pitchFamily="34" charset="0"/>
              </a:rPr>
              <a:t>завода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 </a:t>
            </a:r>
            <a:r>
              <a:rPr lang="ru-RU" sz="1700" dirty="0">
                <a:solidFill>
                  <a:srgbClr val="0A0AFF"/>
                </a:solidFill>
                <a:latin typeface="Calibri" pitchFamily="34" charset="0"/>
              </a:rPr>
              <a:t>начинается 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 </a:t>
            </a:r>
            <a:r>
              <a:rPr lang="ru-RU" sz="1700" dirty="0">
                <a:solidFill>
                  <a:srgbClr val="0A0AFF"/>
                </a:solidFill>
                <a:latin typeface="Calibri" pitchFamily="34" charset="0"/>
              </a:rPr>
              <a:t>с 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 </a:t>
            </a:r>
            <a:r>
              <a:rPr lang="ru-RU" sz="1700" dirty="0">
                <a:solidFill>
                  <a:srgbClr val="0A0AFF"/>
                </a:solidFill>
                <a:latin typeface="Calibri" pitchFamily="34" charset="0"/>
              </a:rPr>
              <a:t>открытия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</a:rPr>
              <a:t>в   1887 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году</a:t>
            </a:r>
            <a:r>
              <a:rPr lang="ru-RU" sz="2000" dirty="0">
                <a:solidFill>
                  <a:srgbClr val="0A0AFF"/>
                </a:solidFill>
                <a:latin typeface="Calibri" pitchFamily="34" charset="0"/>
              </a:rPr>
              <a:t>  </a:t>
            </a:r>
            <a:endParaRPr lang="ru-RU" sz="2000" dirty="0" smtClean="0">
              <a:solidFill>
                <a:srgbClr val="0A0AFF"/>
              </a:solidFill>
              <a:latin typeface="Calibri" pitchFamily="34" charset="0"/>
            </a:endParaRPr>
          </a:p>
          <a:p>
            <a:pPr algn="l"/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                                                                         </a:t>
            </a:r>
            <a:r>
              <a:rPr lang="ru-RU" sz="1700" dirty="0">
                <a:solidFill>
                  <a:srgbClr val="0A0AFF"/>
                </a:solidFill>
                <a:latin typeface="Calibri" pitchFamily="34" charset="0"/>
              </a:rPr>
              <a:t>чугунолитейных 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   мастерских</a:t>
            </a:r>
            <a:r>
              <a:rPr lang="ru-RU" sz="1700" dirty="0">
                <a:solidFill>
                  <a:srgbClr val="0A0AFF"/>
                </a:solidFill>
                <a:latin typeface="Calibri" pitchFamily="34" charset="0"/>
              </a:rPr>
              <a:t>.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   В    начале       ХХ </a:t>
            </a:r>
            <a:r>
              <a:rPr lang="ru-RU" sz="1700" dirty="0">
                <a:solidFill>
                  <a:srgbClr val="0A0AFF"/>
                </a:solidFill>
                <a:latin typeface="Calibri" pitchFamily="34" charset="0"/>
              </a:rPr>
              <a:t>столетия   </a:t>
            </a:r>
            <a:endParaRPr lang="ru-RU" sz="1700" dirty="0" smtClean="0">
              <a:solidFill>
                <a:srgbClr val="0A0AFF"/>
              </a:solidFill>
              <a:latin typeface="Calibri" pitchFamily="34" charset="0"/>
            </a:endParaRPr>
          </a:p>
          <a:p>
            <a:pPr algn="l"/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                                                                         механический </a:t>
            </a:r>
            <a:r>
              <a:rPr lang="ru-RU" sz="1700" dirty="0">
                <a:solidFill>
                  <a:srgbClr val="0A0AFF"/>
                </a:solidFill>
                <a:latin typeface="Calibri" pitchFamily="34" charset="0"/>
              </a:rPr>
              <a:t>и машиностроительный  завод, как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он  тогда  </a:t>
            </a:r>
          </a:p>
          <a:p>
            <a:pPr algn="l"/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                                                                         назывался</a:t>
            </a:r>
            <a:r>
              <a:rPr lang="ru-RU" sz="1700" dirty="0">
                <a:solidFill>
                  <a:srgbClr val="0A0AFF"/>
                </a:solidFill>
                <a:latin typeface="Calibri" pitchFamily="34" charset="0"/>
              </a:rPr>
              <a:t>,   принимал   заказы на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строительство  пароходов</a:t>
            </a:r>
            <a:r>
              <a:rPr lang="ru-RU" sz="1700" dirty="0">
                <a:solidFill>
                  <a:srgbClr val="0A0AFF"/>
                </a:solidFill>
                <a:latin typeface="Calibri" pitchFamily="34" charset="0"/>
              </a:rPr>
              <a:t>,  </a:t>
            </a:r>
            <a:endParaRPr lang="ru-RU" sz="1700" dirty="0" smtClean="0">
              <a:solidFill>
                <a:srgbClr val="0A0AFF"/>
              </a:solidFill>
              <a:latin typeface="Calibri" pitchFamily="34" charset="0"/>
            </a:endParaRPr>
          </a:p>
          <a:p>
            <a:pPr algn="l"/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                                                                         паровых  машин  </a:t>
            </a:r>
            <a:r>
              <a:rPr lang="ru-RU" sz="1700" dirty="0">
                <a:solidFill>
                  <a:srgbClr val="0A0AFF"/>
                </a:solidFill>
                <a:latin typeface="Calibri" pitchFamily="34" charset="0"/>
              </a:rPr>
              <a:t>и  котлов,  мукомольного 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оборудования  и </a:t>
            </a:r>
          </a:p>
          <a:p>
            <a:pPr algn="l"/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                                                                          оборудования для золотопромышленников. </a:t>
            </a:r>
            <a:r>
              <a:rPr lang="ru-RU" sz="1800" dirty="0" smtClean="0">
                <a:solidFill>
                  <a:srgbClr val="0A0AFF"/>
                </a:solidFill>
                <a:latin typeface="Calibri" pitchFamily="34" charset="0"/>
              </a:rPr>
              <a:t> </a:t>
            </a:r>
          </a:p>
          <a:p>
            <a:pPr algn="just"/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В настоящее  время  завод  является   предприятием    с     развитой   инфраструктурой,   оснащённый необходимым  для  строительства  судов современным оборудованием   и    строящее современные   суда.    Начиная   с   середины   с   60-х  годов   прошлого  столетия   завод  начал строительство морских рыболовных сейнеров.  </a:t>
            </a:r>
          </a:p>
          <a:p>
            <a:pPr algn="just"/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В 2009г. инженерами завода выполнена глубокая модернизация проекта 1338 малого рыболовного сейнера и создан новый проект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1338</a:t>
            </a:r>
            <a:r>
              <a:rPr lang="en-US" sz="1700" dirty="0" smtClean="0">
                <a:solidFill>
                  <a:srgbClr val="0A0AFF"/>
                </a:solidFill>
                <a:latin typeface="Calibri" pitchFamily="34" charset="0"/>
              </a:rPr>
              <a:t>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(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МРС-150</a:t>
            </a:r>
            <a:r>
              <a:rPr lang="en-US" sz="1700" dirty="0" smtClean="0">
                <a:solidFill>
                  <a:srgbClr val="0A0AFF"/>
                </a:solidFill>
                <a:latin typeface="Calibri" pitchFamily="34" charset="0"/>
              </a:rPr>
              <a:t>L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) </a:t>
            </a:r>
            <a:r>
              <a:rPr lang="ru-RU" sz="1700" dirty="0" smtClean="0">
                <a:solidFill>
                  <a:srgbClr val="0000FF"/>
                </a:solidFill>
                <a:latin typeface="Calibri" pitchFamily="34" charset="0"/>
              </a:rPr>
              <a:t>с улучшенными по всем показателям характеристиками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. От сейнера проекта 1338 с двигателем 150л.с. остался только корпус, который в процессе проектирования  удлинён с увеличением объёма рыбного трюма до </a:t>
            </a:r>
            <a:r>
              <a:rPr lang="ru-RU" sz="17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35,91м³.. Увеличена мощность пропульсивной установки до 239л.с., вместо промыслового комплекса с механическим приводом устанавливается промысловый комплекс с гидравлическим приводом, с тяговыми усилиями почти в 2 раза превышающими, чем на МРС с двигателем 150 л.с.</a:t>
            </a:r>
            <a:r>
              <a:rPr lang="ru-RU" sz="1700" dirty="0" smtClean="0">
                <a:latin typeface="Calibri" pitchFamily="34" charset="0"/>
              </a:rPr>
              <a:t> </a:t>
            </a:r>
            <a:r>
              <a:rPr lang="ru-RU" sz="1700" dirty="0" smtClean="0">
                <a:solidFill>
                  <a:srgbClr val="0A0AFF"/>
                </a:solidFill>
                <a:latin typeface="Calibri" pitchFamily="34" charset="0"/>
              </a:rPr>
              <a:t>В период с 2010г. по 2012г. построено 15 единиц модернизированных малых рыболовных сейнеров которые успешно работают на Камчатке и Сахалине. </a:t>
            </a:r>
          </a:p>
          <a:p>
            <a:pPr algn="just"/>
            <a:r>
              <a:rPr lang="ru-RU" sz="1700" dirty="0" smtClean="0">
                <a:solidFill>
                  <a:srgbClr val="C00000"/>
                </a:solidFill>
                <a:latin typeface="Calibri" pitchFamily="34" charset="0"/>
              </a:rPr>
              <a:t>Модернизированный малый рыболовный сейнер проекта 1338 универсальное рыболовное судна, может работать практически всеми видами лова. Предназначен для работы в море с удалением от места убежища до 100 миль, так и в речках с низкими уровнями воды. Может доставлять улов, без перегрузки, непосредственно на береговые базы переработки. Он и был для этого спроектирован</a:t>
            </a:r>
            <a:r>
              <a:rPr lang="ru-RU" sz="1700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r>
              <a:rPr lang="ru-RU" sz="1400" dirty="0" smtClean="0">
                <a:solidFill>
                  <a:srgbClr val="0A0AFF"/>
                </a:solidFill>
                <a:latin typeface="Calibri" pitchFamily="34" charset="0"/>
              </a:rPr>
              <a:t>                                                                                          </a:t>
            </a:r>
            <a:endParaRPr lang="ru-RU" sz="1400" dirty="0" smtClean="0">
              <a:solidFill>
                <a:srgbClr val="0A0AFF"/>
              </a:solidFill>
              <a:latin typeface="Calibri" pitchFamily="34" charset="0"/>
            </a:endParaRPr>
          </a:p>
          <a:p>
            <a:pPr algn="l"/>
            <a:endParaRPr lang="ru-RU" sz="1400" dirty="0" smtClean="0">
              <a:solidFill>
                <a:srgbClr val="0A0AFF"/>
              </a:solidFill>
              <a:latin typeface="Calibri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3309938" y="1"/>
            <a:ext cx="6596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Справка о заводе</a:t>
            </a:r>
          </a:p>
          <a:p>
            <a:r>
              <a:rPr lang="ru-RU" sz="2400" b="1" dirty="0" smtClean="0">
                <a:latin typeface="Calibri" pitchFamily="34" charset="0"/>
              </a:rPr>
              <a:t> и малом рыболовном сейнере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33187"/>
            <a:ext cx="3357586" cy="20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453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D:\Мои документы\1338\Общ вид МРС\Фото МРС\DSC07053.JPG"/>
          <p:cNvPicPr>
            <a:picLocks noChangeAspect="1" noChangeArrowheads="1"/>
          </p:cNvPicPr>
          <p:nvPr/>
        </p:nvPicPr>
        <p:blipFill>
          <a:blip r:embed="rId2" cstate="print"/>
          <a:srcRect t="12659" b="-44"/>
          <a:stretch>
            <a:fillRect/>
          </a:stretch>
        </p:blipFill>
        <p:spPr bwMode="auto">
          <a:xfrm>
            <a:off x="849313" y="908720"/>
            <a:ext cx="82677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920750" y="4149725"/>
            <a:ext cx="80645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Морское стальное цельносварное одновинтовое однопалубное судно с рулевой рубкой в носу,</a:t>
            </a:r>
            <a:r>
              <a:rPr lang="en-US" sz="1400" dirty="0"/>
              <a:t> </a:t>
            </a:r>
            <a:r>
              <a:rPr lang="ru-RU" sz="1400" dirty="0"/>
              <a:t>машинным отделением в корме с винтом фиксированного шага в стационарной насадке.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ОСНОВНЫЕ ХАРАКТЕРИСТИКИ:</a:t>
            </a:r>
          </a:p>
          <a:p>
            <a:r>
              <a:rPr lang="ru-RU" sz="1200" dirty="0"/>
              <a:t> </a:t>
            </a:r>
          </a:p>
          <a:p>
            <a:pPr algn="just"/>
            <a:r>
              <a:rPr lang="ru-RU" sz="1200" dirty="0"/>
              <a:t>Проект  - </a:t>
            </a:r>
            <a:r>
              <a:rPr lang="ru-RU" sz="1200" dirty="0" smtClean="0"/>
              <a:t>1338</a:t>
            </a:r>
            <a:r>
              <a:rPr lang="en-US" sz="1200" dirty="0" smtClean="0"/>
              <a:t>(</a:t>
            </a:r>
            <a:r>
              <a:rPr lang="ru-RU" sz="1200" dirty="0" smtClean="0"/>
              <a:t>МРС</a:t>
            </a:r>
            <a:r>
              <a:rPr lang="en-US" sz="1200" dirty="0" smtClean="0"/>
              <a:t>-150L</a:t>
            </a:r>
            <a:r>
              <a:rPr lang="ru-RU" sz="1200" smtClean="0"/>
              <a:t> ;</a:t>
            </a:r>
            <a:r>
              <a:rPr lang="en-US" sz="1200" dirty="0"/>
              <a:t>		</a:t>
            </a:r>
            <a:r>
              <a:rPr lang="ru-RU" sz="1200" dirty="0"/>
              <a:t>Скорость хода (узел)  - 10,2;</a:t>
            </a:r>
          </a:p>
          <a:p>
            <a:pPr algn="just"/>
            <a:r>
              <a:rPr lang="ru-RU" sz="1200" dirty="0"/>
              <a:t>Длина наибольшая (м)</a:t>
            </a:r>
            <a:r>
              <a:rPr lang="en-US" sz="1200" dirty="0"/>
              <a:t> </a:t>
            </a:r>
            <a:r>
              <a:rPr lang="ru-RU" sz="1200" dirty="0"/>
              <a:t>- 23,14; </a:t>
            </a:r>
            <a:r>
              <a:rPr lang="en-US" sz="1200" dirty="0"/>
              <a:t>		</a:t>
            </a:r>
            <a:r>
              <a:rPr lang="ru-RU" sz="1200" dirty="0"/>
              <a:t>Виды лова:</a:t>
            </a:r>
            <a:r>
              <a:rPr lang="en-US" sz="1200" dirty="0"/>
              <a:t> </a:t>
            </a:r>
            <a:r>
              <a:rPr lang="ru-RU" sz="1200" dirty="0"/>
              <a:t>- </a:t>
            </a:r>
            <a:r>
              <a:rPr lang="ru-RU" sz="1200" dirty="0" err="1"/>
              <a:t>снюрревод</a:t>
            </a:r>
            <a:r>
              <a:rPr lang="ru-RU" sz="1200" dirty="0"/>
              <a:t>, ставные невода;</a:t>
            </a:r>
            <a:endParaRPr lang="en-US" sz="1200" dirty="0"/>
          </a:p>
          <a:p>
            <a:pPr algn="just"/>
            <a:r>
              <a:rPr lang="ru-RU" sz="1200" dirty="0"/>
              <a:t>Ширина наибольшая (м)</a:t>
            </a:r>
            <a:r>
              <a:rPr lang="en-US" sz="1200" dirty="0"/>
              <a:t> </a:t>
            </a:r>
            <a:r>
              <a:rPr lang="ru-RU" sz="1200" dirty="0"/>
              <a:t>- 6,0;</a:t>
            </a:r>
            <a:r>
              <a:rPr lang="en-US" sz="1200" dirty="0"/>
              <a:t>		</a:t>
            </a:r>
            <a:r>
              <a:rPr lang="ru-RU" sz="1200" dirty="0"/>
              <a:t>опция</a:t>
            </a:r>
            <a:r>
              <a:rPr lang="en-US" sz="1200" dirty="0"/>
              <a:t> </a:t>
            </a:r>
            <a:r>
              <a:rPr lang="ru-RU" sz="1200" dirty="0"/>
              <a:t>- трал, кошельковый лов, лов близнецом;</a:t>
            </a:r>
            <a:endParaRPr lang="en-US" sz="1200" dirty="0"/>
          </a:p>
          <a:p>
            <a:pPr algn="just"/>
            <a:r>
              <a:rPr lang="ru-RU" sz="1200" dirty="0"/>
              <a:t>Высота борта (м)</a:t>
            </a:r>
            <a:r>
              <a:rPr lang="en-US" sz="1200" dirty="0"/>
              <a:t> </a:t>
            </a:r>
            <a:r>
              <a:rPr lang="ru-RU" sz="1200" dirty="0"/>
              <a:t>- 2,65;</a:t>
            </a:r>
            <a:r>
              <a:rPr lang="en-US" sz="1200" dirty="0"/>
              <a:t>			</a:t>
            </a:r>
            <a:r>
              <a:rPr lang="ru-RU" sz="1200" dirty="0"/>
              <a:t>Район плавания (миль)</a:t>
            </a:r>
            <a:r>
              <a:rPr lang="en-US" sz="1200" dirty="0"/>
              <a:t> </a:t>
            </a:r>
            <a:r>
              <a:rPr lang="ru-RU" sz="1200" dirty="0"/>
              <a:t>- 100 от места убежища;</a:t>
            </a:r>
            <a:endParaRPr lang="en-US" sz="1200" dirty="0"/>
          </a:p>
          <a:p>
            <a:pPr algn="just"/>
            <a:r>
              <a:rPr lang="ru-RU" sz="1200" dirty="0"/>
              <a:t>Осадка средняя (м)</a:t>
            </a:r>
            <a:r>
              <a:rPr lang="en-US" sz="1200" dirty="0"/>
              <a:t> </a:t>
            </a:r>
            <a:r>
              <a:rPr lang="ru-RU" sz="1200" dirty="0"/>
              <a:t>- 1,64;</a:t>
            </a:r>
            <a:r>
              <a:rPr lang="en-US" sz="1200" dirty="0"/>
              <a:t> 		</a:t>
            </a:r>
            <a:r>
              <a:rPr lang="ru-RU" sz="1200" dirty="0"/>
              <a:t>Мощность силовой установки (л.с.)</a:t>
            </a:r>
            <a:r>
              <a:rPr lang="en-US" sz="1200" dirty="0"/>
              <a:t> </a:t>
            </a:r>
            <a:r>
              <a:rPr lang="ru-RU" sz="1200" dirty="0"/>
              <a:t>- 239;</a:t>
            </a:r>
            <a:endParaRPr lang="en-US" sz="1200" dirty="0"/>
          </a:p>
          <a:p>
            <a:pPr algn="just"/>
            <a:r>
              <a:rPr lang="ru-RU" sz="1200" dirty="0"/>
              <a:t>Водоизмещение наибольшее (т)</a:t>
            </a:r>
            <a:r>
              <a:rPr lang="en-US" sz="1200" dirty="0"/>
              <a:t> </a:t>
            </a:r>
            <a:r>
              <a:rPr lang="ru-RU" sz="1200" dirty="0"/>
              <a:t>- 114,7;</a:t>
            </a:r>
            <a:r>
              <a:rPr lang="en-US" sz="1200" dirty="0"/>
              <a:t>	</a:t>
            </a:r>
            <a:r>
              <a:rPr lang="ru-RU" sz="1200" dirty="0"/>
              <a:t>Мощность электростанции (кВт</a:t>
            </a:r>
            <a:r>
              <a:rPr lang="en-US" sz="1200" dirty="0"/>
              <a:t>) </a:t>
            </a:r>
            <a:r>
              <a:rPr lang="ru-RU" sz="1200" dirty="0"/>
              <a:t>-30</a:t>
            </a:r>
            <a:endParaRPr lang="en-US" sz="1200" dirty="0"/>
          </a:p>
          <a:p>
            <a:pPr algn="just"/>
            <a:r>
              <a:rPr lang="ru-RU" sz="1200" dirty="0"/>
              <a:t>Объем трюма (м куб.)</a:t>
            </a:r>
            <a:r>
              <a:rPr lang="en-US" sz="1200" dirty="0"/>
              <a:t> </a:t>
            </a:r>
            <a:r>
              <a:rPr lang="ru-RU" sz="1200" dirty="0"/>
              <a:t>- 35,9;</a:t>
            </a:r>
            <a:r>
              <a:rPr lang="en-US" sz="1200" dirty="0"/>
              <a:t>		</a:t>
            </a:r>
            <a:r>
              <a:rPr lang="ru-RU" sz="1200" dirty="0"/>
              <a:t>Экипаж (чел.)</a:t>
            </a:r>
            <a:r>
              <a:rPr lang="en-US" sz="1200" dirty="0"/>
              <a:t> </a:t>
            </a:r>
            <a:r>
              <a:rPr lang="ru-RU" sz="1200" dirty="0"/>
              <a:t>- 6</a:t>
            </a:r>
            <a:endParaRPr lang="ru-RU" dirty="0"/>
          </a:p>
        </p:txBody>
      </p:sp>
      <p:sp>
        <p:nvSpPr>
          <p:cNvPr id="24580" name="Прямоугольник 34"/>
          <p:cNvSpPr>
            <a:spLocks noChangeArrowheads="1"/>
          </p:cNvSpPr>
          <p:nvPr/>
        </p:nvSpPr>
        <p:spPr bwMode="auto">
          <a:xfrm>
            <a:off x="848544" y="77723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Малый рыболовный сейнер нового поколения проект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1338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МРС-150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6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42950" y="142851"/>
            <a:ext cx="8420100" cy="571505"/>
          </a:xfrm>
        </p:spPr>
        <p:txBody>
          <a:bodyPr/>
          <a:lstStyle/>
          <a:p>
            <a:pPr algn="ctr"/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Сейнер пр. 1338 на рыбалке в заливе Терпения </a:t>
            </a:r>
            <a:endParaRPr lang="ru-RU" sz="2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2" y="1000108"/>
            <a:ext cx="892975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1"/>
            <a:ext cx="9906000" cy="642917"/>
          </a:xfrm>
        </p:spPr>
        <p:txBody>
          <a:bodyPr/>
          <a:lstStyle/>
          <a:p>
            <a:pPr algn="ctr"/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Поточно-позиционный метод строительства МРС</a:t>
            </a:r>
            <a:endParaRPr lang="ru-RU" sz="2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SC0646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928670"/>
            <a:ext cx="7929562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0" y="1"/>
            <a:ext cx="9906000" cy="571479"/>
          </a:xfrm>
        </p:spPr>
        <p:txBody>
          <a:bodyPr/>
          <a:lstStyle/>
          <a:p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Объединённый пульт управления МРС</a:t>
            </a:r>
            <a:endParaRPr lang="ru-RU" sz="2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0" y="857232"/>
            <a:ext cx="872334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0" y="142853"/>
            <a:ext cx="9906000" cy="571503"/>
          </a:xfrm>
        </p:spPr>
        <p:txBody>
          <a:bodyPr/>
          <a:lstStyle/>
          <a:p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Главный двигатель МРС</a:t>
            </a:r>
            <a:endParaRPr lang="ru-RU" sz="2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785793"/>
            <a:ext cx="8904319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0" y="142851"/>
            <a:ext cx="9906000" cy="477837"/>
          </a:xfrm>
        </p:spPr>
        <p:txBody>
          <a:bodyPr/>
          <a:lstStyle/>
          <a:p>
            <a:pPr algn="ctr"/>
            <a:r>
              <a:rPr lang="ru-RU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Дизель-генератор и ГРЩ МРС</a:t>
            </a:r>
            <a:endParaRPr lang="ru-RU" sz="2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19" y="857232"/>
            <a:ext cx="8872569" cy="58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">
    <p:zoom/>
  </p:transition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14077</TotalTime>
  <Words>1140</Words>
  <Application>Microsoft Office PowerPoint</Application>
  <PresentationFormat>Лист A4 (210x297 мм)</PresentationFormat>
  <Paragraphs>210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  <vt:variant>
        <vt:lpstr>Произвольные показы</vt:lpstr>
      </vt:variant>
      <vt:variant>
        <vt:i4>6</vt:i4>
      </vt:variant>
    </vt:vector>
  </HeadingPairs>
  <TitlesOfParts>
    <vt:vector size="26" baseType="lpstr">
      <vt:lpstr>Океан</vt:lpstr>
      <vt:lpstr>Специальное оформление</vt:lpstr>
      <vt:lpstr>Слайд 1</vt:lpstr>
      <vt:lpstr>Слайд 2</vt:lpstr>
      <vt:lpstr>Слайд 3</vt:lpstr>
      <vt:lpstr>Слайд 4</vt:lpstr>
      <vt:lpstr>Сейнер пр. 1338 на рыбалке в заливе Терпения </vt:lpstr>
      <vt:lpstr>Поточно-позиционный метод строительства МРС</vt:lpstr>
      <vt:lpstr>Объединённый пульт управления МРС</vt:lpstr>
      <vt:lpstr>Главный двигатель МРС</vt:lpstr>
      <vt:lpstr>Дизель-генератор и ГРЩ МРС</vt:lpstr>
      <vt:lpstr>Лебёдка гидравлическая 2ЛГТрС-1,2/1,9  пр. 1338 МРС</vt:lpstr>
      <vt:lpstr>Лебёдки гидравлические 2хЛГС-1,2  пр. 1338 МРС</vt:lpstr>
      <vt:lpstr>                    Сравнительные характеристики МРС проекта 1338   </vt:lpstr>
      <vt:lpstr> Преимущества модернизированного сейнера пр. 1338</vt:lpstr>
      <vt:lpstr>Отзывы рыбодобывающих предприятий о модернизированном сейнере пр. 1338</vt:lpstr>
      <vt:lpstr>Слайд 15</vt:lpstr>
      <vt:lpstr>Слайд 16</vt:lpstr>
      <vt:lpstr>Предложения завода  по снижению ценовой нагрузки на рыбодобывающие предприятия при строительстве модернизированных малых рыболовных сейнеров проекта 1338 для прибрежного рыболовства  </vt:lpstr>
      <vt:lpstr>Слайд 18</vt:lpstr>
      <vt:lpstr>демонстрация 1</vt:lpstr>
      <vt:lpstr>демонстрация 2</vt:lpstr>
      <vt:lpstr>демонстрация 3</vt:lpstr>
      <vt:lpstr>демонстрация 4</vt:lpstr>
      <vt:lpstr>судостроение</vt:lpstr>
      <vt:lpstr>грузоподъёмная техника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1</dc:creator>
  <cp:lastModifiedBy>Admin</cp:lastModifiedBy>
  <cp:revision>599</cp:revision>
  <cp:lastPrinted>2001-10-12T03:54:13Z</cp:lastPrinted>
  <dcterms:created xsi:type="dcterms:W3CDTF">2000-01-31T06:14:56Z</dcterms:created>
  <dcterms:modified xsi:type="dcterms:W3CDTF">2019-03-14T23:39:57Z</dcterms:modified>
</cp:coreProperties>
</file>